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Times New Roman" charset="1" panose="02020603050405020304"/>
      <p:regular r:id="rId27"/>
    </p:embeddedFont>
    <p:embeddedFont>
      <p:font typeface="Times New Roman Bold" charset="1" panose="02020803070505020304"/>
      <p:regular r:id="rId28"/>
    </p:embeddedFont>
    <p:embeddedFont>
      <p:font typeface="Calibri (MS)" charset="1" panose="020F0502020204030204"/>
      <p:regular r:id="rId29"/>
    </p:embeddedFont>
    <p:embeddedFont>
      <p:font typeface="Calibri (MS) Bold" charset="1" panose="020F0702030404030204"/>
      <p:regular r:id="rId30"/>
    </p:embeddedFont>
    <p:embeddedFont>
      <p:font typeface="Times New Roman Bold Italics" charset="1" panose="02020703060505090304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859259" y="264319"/>
            <a:ext cx="4785553" cy="592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319"/>
              </a:lnSpc>
            </a:pPr>
            <a:r>
              <a:rPr lang="en-US" sz="35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Major Project Review - II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420016" y="2069774"/>
            <a:ext cx="13453396" cy="1885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9"/>
              </a:lnSpc>
            </a:pPr>
            <a:r>
              <a:rPr lang="en-US" sz="35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Deep Learning Framework for Cervical Cancer Prediction and Personalized Health Recommendations using GenAI</a:t>
            </a:r>
          </a:p>
          <a:p>
            <a:pPr algn="ctr">
              <a:lnSpc>
                <a:spcPts val="431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9306592" y="4296478"/>
            <a:ext cx="5618415" cy="2521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40"/>
              </a:lnSpc>
            </a:pPr>
            <a:r>
              <a:rPr lang="en-US" sz="27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Submitted By:</a:t>
            </a:r>
          </a:p>
          <a:p>
            <a:pPr algn="just">
              <a:lnSpc>
                <a:spcPts val="3240"/>
              </a:lnSpc>
            </a:pPr>
            <a:r>
              <a:rPr lang="en-US" sz="27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-</a:t>
            </a: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 . Sireesha(22B01A4603)</a:t>
            </a:r>
          </a:p>
          <a:p>
            <a:pPr algn="just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-B . Prasanna(22B01A4605)</a:t>
            </a:r>
          </a:p>
          <a:p>
            <a:pPr algn="just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-B . Lohitha(22B01A4607)</a:t>
            </a:r>
          </a:p>
          <a:p>
            <a:pPr algn="just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-G . Hemalatha(22B01A4616)</a:t>
            </a:r>
          </a:p>
          <a:p>
            <a:pPr algn="just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-V . Samatha(22B01A4651)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443288" y="4089511"/>
            <a:ext cx="4543425" cy="85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Project Batch No </a:t>
            </a: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 D5</a:t>
            </a:r>
          </a:p>
          <a:p>
            <a:pPr algn="l">
              <a:lnSpc>
                <a:spcPts val="324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557588" y="6331744"/>
            <a:ext cx="6829425" cy="1690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Guide:</a:t>
            </a:r>
          </a:p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N. Silpa</a:t>
            </a:r>
          </a:p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Asst professor, CSE</a:t>
            </a:r>
          </a:p>
          <a:p>
            <a:pPr algn="l">
              <a:lnSpc>
                <a:spcPts val="324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443288" y="8389144"/>
            <a:ext cx="11744325" cy="1275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and Engineering</a:t>
            </a:r>
          </a:p>
          <a:p>
            <a:pPr algn="ctr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 Vishnu Engineering College for Women (A), Bhimavarm.</a:t>
            </a:r>
          </a:p>
          <a:p>
            <a:pPr algn="ctr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Academic Year: 2025 – 2026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2286000" y="228600"/>
            <a:ext cx="5558613" cy="1629003"/>
            <a:chOff x="0" y="0"/>
            <a:chExt cx="5270389" cy="1544536"/>
          </a:xfrm>
        </p:grpSpPr>
        <p:sp>
          <p:nvSpPr>
            <p:cNvPr name="Freeform 9" id="9" descr="SVECW_LOGO.PNG"/>
            <p:cNvSpPr/>
            <p:nvPr/>
          </p:nvSpPr>
          <p:spPr>
            <a:xfrm flipH="false" flipV="false" rot="0">
              <a:off x="0" y="0"/>
              <a:ext cx="5270373" cy="1544574"/>
            </a:xfrm>
            <a:custGeom>
              <a:avLst/>
              <a:gdLst/>
              <a:ahLst/>
              <a:cxnLst/>
              <a:rect r="r" b="b" t="t" l="l"/>
              <a:pathLst>
                <a:path h="1544574" w="5270373">
                  <a:moveTo>
                    <a:pt x="0" y="0"/>
                  </a:moveTo>
                  <a:lnTo>
                    <a:pt x="5270373" y="0"/>
                  </a:lnTo>
                  <a:lnTo>
                    <a:pt x="5270373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2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14988" y="442883"/>
            <a:ext cx="7972425" cy="1321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System Architecture and Design</a:t>
            </a:r>
          </a:p>
          <a:p>
            <a:pPr algn="r">
              <a:lnSpc>
                <a:spcPts val="5039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10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457450" y="226188"/>
            <a:ext cx="13258800" cy="9834622"/>
            <a:chOff x="0" y="0"/>
            <a:chExt cx="12571307" cy="932467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71349" cy="9324721"/>
            </a:xfrm>
            <a:custGeom>
              <a:avLst/>
              <a:gdLst/>
              <a:ahLst/>
              <a:cxnLst/>
              <a:rect r="r" b="b" t="t" l="l"/>
              <a:pathLst>
                <a:path h="9324721" w="12571349">
                  <a:moveTo>
                    <a:pt x="0" y="0"/>
                  </a:moveTo>
                  <a:lnTo>
                    <a:pt x="12571349" y="0"/>
                  </a:lnTo>
                  <a:lnTo>
                    <a:pt x="12571349" y="9324721"/>
                  </a:lnTo>
                  <a:lnTo>
                    <a:pt x="0" y="93247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5630" t="0" r="-5630" b="0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529388" y="584596"/>
            <a:ext cx="3829050" cy="675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System Modules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11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243387" y="2616979"/>
            <a:ext cx="9801225" cy="5024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63296" indent="-231648" lvl="1">
              <a:lnSpc>
                <a:spcPts val="431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Collection and Image Preprocessing Module</a:t>
            </a:r>
          </a:p>
          <a:p>
            <a:pPr algn="l" marL="463296" indent="-231648" lvl="1">
              <a:lnSpc>
                <a:spcPts val="4319"/>
              </a:lnSpc>
            </a:pPr>
          </a:p>
          <a:p>
            <a:pPr algn="l" marL="463296" indent="-231648" lvl="1">
              <a:lnSpc>
                <a:spcPts val="431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Training Module</a:t>
            </a:r>
          </a:p>
          <a:p>
            <a:pPr algn="l" marL="463296" indent="-231648" lvl="1">
              <a:lnSpc>
                <a:spcPts val="4319"/>
              </a:lnSpc>
            </a:pPr>
          </a:p>
          <a:p>
            <a:pPr algn="l" marL="463296" indent="-231648" lvl="1">
              <a:lnSpc>
                <a:spcPts val="431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Testing &amp; Prediction Module</a:t>
            </a:r>
          </a:p>
          <a:p>
            <a:pPr algn="l" marL="463296" indent="-231648" lvl="1">
              <a:lnSpc>
                <a:spcPts val="4319"/>
              </a:lnSpc>
            </a:pPr>
          </a:p>
          <a:p>
            <a:pPr algn="l" marL="463296" indent="-231648" lvl="1">
              <a:lnSpc>
                <a:spcPts val="431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GenAI Recommendation Module</a:t>
            </a:r>
          </a:p>
          <a:p>
            <a:pPr algn="l" marL="463296" indent="-231648" lvl="1">
              <a:lnSpc>
                <a:spcPts val="4319"/>
              </a:lnSpc>
            </a:pPr>
          </a:p>
          <a:p>
            <a:pPr algn="l" marL="463296" indent="-231648" lvl="1">
              <a:lnSpc>
                <a:spcPts val="431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3" id="3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12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471988" y="556232"/>
            <a:ext cx="10601325" cy="280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9"/>
              </a:lnSpc>
            </a:pPr>
            <a:r>
              <a:rPr lang="en-US" sz="35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1. Data Collection and Image Preprocessing Module</a:t>
            </a:r>
          </a:p>
          <a:p>
            <a:pPr algn="l">
              <a:lnSpc>
                <a:spcPts val="4319"/>
              </a:lnSpc>
            </a:pPr>
          </a:p>
          <a:p>
            <a:pPr algn="l">
              <a:lnSpc>
                <a:spcPts val="4319"/>
              </a:lnSpc>
            </a:pPr>
          </a:p>
          <a:p>
            <a:pPr algn="l">
              <a:lnSpc>
                <a:spcPts val="4319"/>
              </a:lnSpc>
            </a:pPr>
          </a:p>
          <a:p>
            <a:pPr algn="l">
              <a:lnSpc>
                <a:spcPts val="431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671889" y="1861570"/>
            <a:ext cx="11058525" cy="7840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Cervical cell images collected from trusted open-source datasets (e.g., SIPaKMeD, Kaggle).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Images include multiple cervical cell types: Dyskeratotic, Koilocytotic, Metaplastic, Parabasal, Superficial.</a:t>
            </a:r>
          </a:p>
          <a:p>
            <a:pPr algn="just" marL="1071880" indent="-357293" lvl="2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Data Cleaning Removal of blurred, duplicate, or low-quality images. Manual verification to ensure class balance and clarity.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Preprocessing Resizing to fixed dimensions for model compatibility. Rescaling (normalization) to stabilize training.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Augmentation (rotation, zoom, shift, shear) to improve generalization. 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of This Module High-quality, preprocessed images ready for model training. Balanced dataset ensuring consistent learning.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272088" y="552827"/>
            <a:ext cx="6257925" cy="67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2. Model Training Module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13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014788" y="1833539"/>
            <a:ext cx="10715625" cy="8440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Hybrid CNN Approach Three pretrained CNN architectures used for powerful feature extraction: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InceptionV3 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– handles multi-scale feature learning.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ResNet121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strong residual connections, avoids vanishing gradients.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Xception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depth wise separable convolutions for efficient learning.</a:t>
            </a:r>
          </a:p>
          <a:p>
            <a:pPr algn="just" marL="1071880" indent="-357293" lvl="2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Procedure Input preprocessed images → pass through each CNN. Extract deep feature vectors from each model. 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 Fusion: Combine feature outputs to create a rich hybrid representation. Train a Shallow Neural Network classifier for final prediction.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of This ModuleA trained Hybrid-CNN model capable of accurate cervical cancer classification.</a:t>
            </a:r>
          </a:p>
          <a:p>
            <a:pPr algn="l" marL="386080" indent="-193040" lvl="1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57588" y="552827"/>
            <a:ext cx="7286625" cy="67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Inception V3 Model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14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014788" y="1907828"/>
            <a:ext cx="11401425" cy="373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Purpose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Extracts multi-scale features efficiently for image classification.</a:t>
            </a: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Key Features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Uses Inception modules to process multiple filter sizes in parallel.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Reduces computational cost with factorized convolutions.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architecture suitable for high-resolution images.</a:t>
            </a: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Use in Project: 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Detects subtle differences in cervical cell images across classes.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4302975" y="5649556"/>
            <a:ext cx="9682048" cy="4293483"/>
            <a:chOff x="0" y="0"/>
            <a:chExt cx="9180016" cy="407085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180068" cy="4070858"/>
            </a:xfrm>
            <a:custGeom>
              <a:avLst/>
              <a:gdLst/>
              <a:ahLst/>
              <a:cxnLst/>
              <a:rect r="r" b="b" t="t" l="l"/>
              <a:pathLst>
                <a:path h="4070858" w="9180068">
                  <a:moveTo>
                    <a:pt x="0" y="0"/>
                  </a:moveTo>
                  <a:lnTo>
                    <a:pt x="9180068" y="0"/>
                  </a:lnTo>
                  <a:lnTo>
                    <a:pt x="9180068" y="4070858"/>
                  </a:lnTo>
                  <a:lnTo>
                    <a:pt x="0" y="4070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35196" r="0" b="-35196"/>
              </a:stretch>
            </a:blipFill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14788" y="552827"/>
            <a:ext cx="9001125" cy="67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ResNet (Residual Network)Model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15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992665" y="1617370"/>
            <a:ext cx="10715625" cy="373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Purpose: 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Enables training of very deep networks without vanishing gradients.</a:t>
            </a: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Key Features: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Residual connections skip layers to prevent gradient loss.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Versions: ResNet-50, ResNet-101 (depth varies).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Excellent for extracting complex hierarchical features.</a:t>
            </a: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Use in Project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Captures detailed patterns in cells for accurate cancer stage detection.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3095318" y="5758410"/>
            <a:ext cx="11860234" cy="4109762"/>
            <a:chOff x="0" y="0"/>
            <a:chExt cx="11245259" cy="389666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245215" cy="3896614"/>
            </a:xfrm>
            <a:custGeom>
              <a:avLst/>
              <a:gdLst/>
              <a:ahLst/>
              <a:cxnLst/>
              <a:rect r="r" b="b" t="t" l="l"/>
              <a:pathLst>
                <a:path h="3896614" w="11245215">
                  <a:moveTo>
                    <a:pt x="0" y="0"/>
                  </a:moveTo>
                  <a:lnTo>
                    <a:pt x="11245215" y="0"/>
                  </a:lnTo>
                  <a:lnTo>
                    <a:pt x="11245215" y="3896614"/>
                  </a:lnTo>
                  <a:lnTo>
                    <a:pt x="0" y="3896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46039" r="0" b="-46040"/>
              </a:stretch>
            </a:blipFill>
          </p:spPr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14988" y="552827"/>
            <a:ext cx="4886325" cy="67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Xception Model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16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620268" y="1960304"/>
            <a:ext cx="11567344" cy="742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Purpose: 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Xception is designed to build efficient and powerful deep CNNs using depth wise separable convolutions, enabling high performance with reduced computational cost.</a:t>
            </a:r>
          </a:p>
          <a:p>
            <a:pPr algn="l">
              <a:lnSpc>
                <a:spcPts val="3600"/>
              </a:lnSpc>
            </a:pPr>
            <a:r>
              <a:rPr lang="en-US" sz="30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Key Features:</a:t>
            </a:r>
          </a:p>
          <a:p>
            <a:pPr algn="l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Depth wise Separable Convolutions</a:t>
            </a:r>
          </a:p>
          <a:p>
            <a:pPr algn="l" marL="386080" indent="-193040" lvl="1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Splits convolution into spatial and channel-wise operations, making it more efficient than traditional CNNs.</a:t>
            </a:r>
          </a:p>
          <a:p>
            <a:pPr algn="l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Lightweight &amp; Fast</a:t>
            </a:r>
          </a:p>
          <a:p>
            <a:pPr algn="l" marL="386080" indent="-193040" lvl="1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Offers high accuracy while reducing parameters and memory usage.</a:t>
            </a:r>
          </a:p>
          <a:p>
            <a:pPr algn="l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Better Feature Extraction</a:t>
            </a:r>
          </a:p>
          <a:p>
            <a:pPr algn="l" marL="386080" indent="-193040" lvl="1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Excels at capturing fine-grained textures, shapes, and structural patterns in images.</a:t>
            </a:r>
          </a:p>
          <a:p>
            <a:pPr algn="l" marL="386080" indent="-193040" lvl="1">
              <a:lnSpc>
                <a:spcPts val="3600"/>
              </a:lnSpc>
            </a:pP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Use in Our Project:</a:t>
            </a:r>
          </a:p>
          <a:p>
            <a:pPr algn="l" marL="386080" indent="-193040" lvl="1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Enhances cervical cell image analysis by identifying subtle texture variations, cell boundaries, and morphological changes crucial for accurate cancer stage detection.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86288" y="606505"/>
            <a:ext cx="9915525" cy="675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3. Model Testing &amp; Performance Validation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17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014788" y="1750219"/>
            <a:ext cx="10715625" cy="8348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Testing Workflow 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Input test image → preprocessing → Hybrid-CNN → class prediction Multi-class 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categories: Dyskeratotic, Koilocytotic, Metaplastic, Parabasal,  Superficial.</a:t>
            </a:r>
          </a:p>
          <a:p>
            <a:pPr algn="just" marL="1071880" indent="-357293" lvl="2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Evaluation Metrics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Accuracy – overall correctness of predictions 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Precision – correctness of positive predictions.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Recall (Sensitivity) – ability to detect cancerous classes correctly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F1-Score – balance between precision &amp; recall 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Confusion Matrix – evaluates class-wise performance Training 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Validation Curves – monitors model learning quality.</a:t>
            </a:r>
          </a:p>
          <a:p>
            <a:pPr algn="just" marL="1071880" indent="-357293" lvl="2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Outcome Reliable and explainable predictions suitable for medical support systems.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83396" y="552827"/>
            <a:ext cx="10601325" cy="67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4. Gen AI Health Recommendation Module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18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837808" y="2109148"/>
            <a:ext cx="10601325" cy="742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Integration of GenAI receives model prediction + user symptoms. Generates personalized medical and lifestyle guidance.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Recommendation Outputs Cancer Stage Suggestion Using symptoms + model confidence scores. 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Diet Recommendations AI-generated customized diet chart supporting cervical health. 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Exercise / YouTube Video Recommendations Curated routines appropriate for the predicted condition. 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Nearby Gynecologist Suggestions Location-based guidance for further medical consultation.</a:t>
            </a:r>
          </a:p>
          <a:p>
            <a:pPr algn="just" marL="1071880" indent="-357293" lvl="2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Importance of GenAI Module Bridges the gap between screening and actionable health management. Helps patients with immediate next steps. Adds value beyond traditional ML systems by enabling personalized care.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73098" y="552827"/>
            <a:ext cx="6713002" cy="67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Plan of Action for Review-III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19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243387" y="1742845"/>
            <a:ext cx="10487025" cy="7886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 All Selected CNN Models: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 InceptionV3, ResNet, and Xception using the preprocessed dataset.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Apply transfer learning with ImageNet weights for efficient convergence.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Monitor training and validation performance for each model.</a:t>
            </a:r>
          </a:p>
          <a:p>
            <a:pPr algn="just" marL="1071880" indent="-357293" lvl="2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Evaluate Model Performance Compare models using: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metrics: Accuracy, Precision, Recall, F1Score and Confusion Matrix, Check training/validation loss curves to detect overfitting.</a:t>
            </a:r>
          </a:p>
          <a:p>
            <a:pPr algn="just" marL="1071880" indent="-357293" lvl="2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the Best Performing Model Identify the model with the highest overall classification performance. Validate best model on unseen test images for reliability. Document strengths and limitations of each model.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29536" y="235724"/>
            <a:ext cx="10829925" cy="1967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Consolidated table showing the modifications</a:t>
            </a:r>
          </a:p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suggested and done from the Review-I</a:t>
            </a:r>
          </a:p>
          <a:p>
            <a:pPr algn="r">
              <a:lnSpc>
                <a:spcPts val="5039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2</a:t>
              </a:r>
            </a:p>
          </p:txBody>
        </p:sp>
      </p:grpSp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2971800" y="2301156"/>
          <a:ext cx="12230100" cy="7143750"/>
        </p:xfrm>
        <a:graphic>
          <a:graphicData uri="http://schemas.openxmlformats.org/drawingml/2006/table">
            <a:tbl>
              <a:tblPr/>
              <a:tblGrid>
                <a:gridCol w="4076700"/>
                <a:gridCol w="4076700"/>
                <a:gridCol w="4076700"/>
              </a:tblGrid>
              <a:tr h="14287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b="true">
                          <a:solidFill>
                            <a:srgbClr val="FFFFFF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 Aspect Reviewed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b="true">
                          <a:solidFill>
                            <a:srgbClr val="FFFFFF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Suggestion Provided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b="true">
                          <a:solidFill>
                            <a:srgbClr val="FFFFFF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Modification Implemented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</a:tr>
              <a:tr h="14287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Project Problem Statement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No changes suggested 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Continued as originally defined 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  <a:tr h="14287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Objectives 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No changes suggested 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Retained original objectives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14287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Methodology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No changes suggested 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Proceeded with initial methodology 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  <a:tr h="14287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Architecture / Model plan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No changes suggested 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No modifications needed            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215188" y="524552"/>
            <a:ext cx="2518010" cy="675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References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20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243387" y="2207419"/>
            <a:ext cx="10376412" cy="650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6080" indent="-193040" lvl="1">
              <a:lnSpc>
                <a:spcPts val="36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Hybrid Vision Transformer with Ensemble CNN for Cervical Cancer Diagnosis, BMC Medical Informatics, 2025.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Automatic Cervical Cell Classification Using Improved DenseNet121, Scientific Reports (Nature), 2025.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 Approaches for Cervical Cancer Diagnosis, European Journal of Gynaecological Oncology, 2025.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Cancer Classification Using Deep Learning on Colposcopy Images, Neural Processing Letters, Springer, 2025.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Nuclei Segmentation Techniques in Cervical Smear Images: A Review, Artificial Intelligence Review, Springer, 2025..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00300" y="880948"/>
            <a:ext cx="10663696" cy="1278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Contributions by Each Team Member</a:t>
            </a:r>
          </a:p>
          <a:p>
            <a:pPr algn="r">
              <a:lnSpc>
                <a:spcPts val="5039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20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008318" y="2140034"/>
            <a:ext cx="10964982" cy="7144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4900" indent="-162450" lvl="1">
              <a:lnSpc>
                <a:spcPts val="3030"/>
              </a:lnSpc>
              <a:buAutoNum type="arabicPeriod" startAt="1"/>
            </a:pPr>
            <a:r>
              <a:rPr lang="en-US" sz="25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B. Sireesha - Collected cervical cell datasets and performed preprocessing steps (normalization, resizing).Helped prepare the abstract, problem statement, and literature survey content.</a:t>
            </a:r>
          </a:p>
          <a:p>
            <a:pPr algn="l">
              <a:lnSpc>
                <a:spcPts val="3030"/>
              </a:lnSpc>
            </a:pPr>
          </a:p>
          <a:p>
            <a:pPr algn="l">
              <a:lnSpc>
                <a:spcPts val="3030"/>
              </a:lnSpc>
            </a:pPr>
            <a:r>
              <a:rPr lang="en-US" sz="25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B. Prasanna - Studied related research papers and documented deep-learning techniques used. Assisted in preprocessing and organizing dataset structure.</a:t>
            </a:r>
          </a:p>
          <a:p>
            <a:pPr algn="l">
              <a:lnSpc>
                <a:spcPts val="3030"/>
              </a:lnSpc>
            </a:pPr>
          </a:p>
          <a:p>
            <a:pPr algn="l">
              <a:lnSpc>
                <a:spcPts val="3030"/>
              </a:lnSpc>
            </a:pPr>
          </a:p>
          <a:p>
            <a:pPr algn="l">
              <a:lnSpc>
                <a:spcPts val="3030"/>
              </a:lnSpc>
            </a:pPr>
            <a:r>
              <a:rPr lang="en-US" sz="25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B. Lohitha - Compared CNN models (InceptionV3, ResNet, Xception) and supported model selection. Helped prepare methodology content and evaluation plan.</a:t>
            </a:r>
          </a:p>
          <a:p>
            <a:pPr algn="l">
              <a:lnSpc>
                <a:spcPts val="3030"/>
              </a:lnSpc>
            </a:pPr>
          </a:p>
          <a:p>
            <a:pPr algn="l">
              <a:lnSpc>
                <a:spcPts val="3030"/>
              </a:lnSpc>
            </a:pPr>
          </a:p>
          <a:p>
            <a:pPr algn="l">
              <a:lnSpc>
                <a:spcPts val="3030"/>
              </a:lnSpc>
            </a:pPr>
            <a:r>
              <a:rPr lang="en-US" sz="25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G. Hemalatha - Designed system workflow, architecture diagrams, and PPT slide structure. Organized methodology flow and supported content refinement.</a:t>
            </a:r>
          </a:p>
          <a:p>
            <a:pPr algn="l">
              <a:lnSpc>
                <a:spcPts val="3030"/>
              </a:lnSpc>
            </a:pPr>
          </a:p>
          <a:p>
            <a:pPr algn="l" marL="325007" indent="-162504" lvl="1">
              <a:lnSpc>
                <a:spcPts val="3030"/>
              </a:lnSpc>
            </a:pPr>
          </a:p>
          <a:p>
            <a:pPr algn="l">
              <a:lnSpc>
                <a:spcPts val="3030"/>
              </a:lnSpc>
            </a:pPr>
            <a:r>
              <a:rPr lang="en-US" sz="25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V. Samatha - Compiled review materials and structured final PPT formatting.</a:t>
            </a:r>
          </a:p>
          <a:p>
            <a:pPr algn="l">
              <a:lnSpc>
                <a:spcPts val="3030"/>
              </a:lnSpc>
            </a:pPr>
            <a:r>
              <a:rPr lang="en-US" sz="25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Assisted in literature survey, documentation writing, and slide preparation.</a:t>
            </a:r>
          </a:p>
          <a:p>
            <a:pPr algn="just">
              <a:lnSpc>
                <a:spcPts val="303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217008" y="845344"/>
            <a:ext cx="2025182" cy="67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Abstract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014788" y="1750219"/>
            <a:ext cx="10029825" cy="9271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cancer is one of the most common cancers among Indian women, making up around 18–20% of all female cancer cases. Although it is preventable and treatable when found early, many women face delays due to lack of awareness and limited access to healthcare.</a:t>
            </a:r>
          </a:p>
          <a:p>
            <a:pPr algn="just">
              <a:lnSpc>
                <a:spcPts val="3600"/>
              </a:lnSpc>
            </a:pPr>
          </a:p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system utilizes advanced convolutional neural networks</a:t>
            </a:r>
          </a:p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InceptionV3, ResNet, and Xception for accurate image-based prediction of cervical cancer. The model achieving the highest accuracy is deployed for final predictions.</a:t>
            </a:r>
          </a:p>
          <a:p>
            <a:pPr algn="just">
              <a:lnSpc>
                <a:spcPts val="3600"/>
              </a:lnSpc>
            </a:pPr>
          </a:p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makes our system unique is that after predicting the risk, it gives </a:t>
            </a:r>
            <a:r>
              <a:rPr lang="en-US" sz="30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personalized health suggestions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using </a:t>
            </a:r>
            <a:r>
              <a:rPr lang="en-US" sz="30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Generative AI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This includes: 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 </a:t>
            </a: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exercise plans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(via YouTube),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AI-generated </a:t>
            </a: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diet charts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</a:t>
            </a:r>
          </a:p>
          <a:p>
            <a:pPr algn="just" marL="1071880" indent="-357293" lvl="2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Recommendations of nearby </a:t>
            </a:r>
            <a:r>
              <a:rPr lang="en-US" b="true" sz="30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gynecologists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based on the user's location.</a:t>
            </a:r>
          </a:p>
          <a:p>
            <a:pPr algn="l" marL="1071880" indent="-357293" lvl="2">
              <a:lnSpc>
                <a:spcPts val="3600"/>
              </a:lnSpc>
            </a:pPr>
          </a:p>
          <a:p>
            <a:pPr algn="l" marL="1071880" indent="-357293" lvl="2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900738" y="48931"/>
            <a:ext cx="4657725" cy="675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Literature Survey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4</a:t>
              </a:r>
            </a:p>
          </p:txBody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2457450" y="694372"/>
          <a:ext cx="13335000" cy="8153400"/>
        </p:xfrm>
        <a:graphic>
          <a:graphicData uri="http://schemas.openxmlformats.org/drawingml/2006/table">
            <a:tbl>
              <a:tblPr/>
              <a:tblGrid>
                <a:gridCol w="3333750"/>
                <a:gridCol w="3333750"/>
                <a:gridCol w="3333750"/>
                <a:gridCol w="3333750"/>
              </a:tblGrid>
              <a:tr h="47611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b="true">
                          <a:solidFill>
                            <a:srgbClr val="FFFFFF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References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b="true">
                          <a:solidFill>
                            <a:srgbClr val="FFFFFF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Key Findings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b="true">
                          <a:solidFill>
                            <a:srgbClr val="FFFFFF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Limitations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b="true">
                          <a:solidFill>
                            <a:srgbClr val="FFFFFF"/>
                          </a:solidFill>
                          <a:latin typeface="Calibri (MS) Bold"/>
                          <a:ea typeface="Calibri (MS) Bold"/>
                          <a:cs typeface="Calibri (MS) Bold"/>
                          <a:sym typeface="Calibri (MS) Bold"/>
                        </a:rPr>
                        <a:t>Contribution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</a:tr>
              <a:tr h="116052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18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1. Automated Segmentation of After-Loaded Metal Source Applicators in Cervical Cancer Treatment Using U-Net (2024)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U-Net effectively segments metal applicators in CT images</a:t>
                      </a:r>
                      <a:endParaRPr lang="en-US" sz="1100"/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Achieves high Dice score (up to 0.93)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Small dataset size</a:t>
                      </a:r>
                      <a:endParaRPr lang="en-US" sz="1100"/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Model lacks interpretability</a:t>
                      </a:r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Requires manual post-processing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 marL="202692" indent="-101346" lvl="1">
                        <a:lnSpc>
                          <a:spcPts val="188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Uses transfer learning with large pre-trained models (InceptionV3, ResNet,Xception)</a:t>
                      </a:r>
                      <a:endParaRPr lang="en-US" sz="1100"/>
                    </a:p>
                    <a:p>
                      <a:pPr algn="just" marL="202692" indent="-101346" lvl="1">
                        <a:lnSpc>
                          <a:spcPts val="1889"/>
                        </a:lnSpc>
                        <a:buFont typeface="Arial"/>
                        <a:buChar char="•"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General-purpose DL classifiers that adapt across image types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  <a:tr h="1368819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2. A Novel Web Framework for Cervical Cancer Detection System (2024)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Web-based ML system using UCI data</a:t>
                      </a:r>
                      <a:endParaRPr lang="en-US" sz="1100"/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Random Forest achieved high accuracy (98.1%)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Lacks personalized care recommendations</a:t>
                      </a:r>
                      <a:endParaRPr lang="en-US" sz="1100"/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No post-diagnosis guidance</a:t>
                      </a:r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Not linked to real-time, location-aware services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202692" indent="-101346" lvl="1">
                        <a:lnSpc>
                          <a:spcPts val="188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 Adds GenAI-based diet, exercise, and local doctor recommendations</a:t>
                      </a:r>
                      <a:endParaRPr lang="en-US" sz="1100"/>
                    </a:p>
                    <a:p>
                      <a:pPr algn="l" marL="202692" indent="-101346" lvl="1">
                        <a:lnSpc>
                          <a:spcPts val="1889"/>
                        </a:lnSpc>
                        <a:buFont typeface="Arial"/>
                        <a:buChar char="•"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Transitions users from diagnosis to personalized wellness guidance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136881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3. Multiscale Optical Imaging Fusion for Cervical Precancer Diagnosis (2023)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Fusion of colposcopy + HRME improves lesion detection</a:t>
                      </a:r>
                      <a:endParaRPr lang="en-US" sz="1100"/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Deep CNN (MSFN) achieved 0.91 AUC</a:t>
                      </a:r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Good lesion localization in CIN2+ patients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No prevention or post-diagnosis pathway</a:t>
                      </a:r>
                      <a:endParaRPr lang="en-US" sz="1100"/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Hardware (colposcope + HRME) is expensive and not suitable for low-resource clinics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202692" indent="-101346" lvl="1">
                        <a:lnSpc>
                          <a:spcPts val="188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Emphasizes early-stage screening through scalable image classification, not hardware-dependent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  <a:tr h="157711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4. Deep Learning in Cervical Cancer Diagnosis: Architecture, Opportunities, and Challenges (2023)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High classification accuracy (up to 99.5%)</a:t>
                      </a:r>
                      <a:endParaRPr lang="en-US" sz="1100"/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DL works well on Pap, HPV, and colposcopy images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Overfitting due to small datasets</a:t>
                      </a:r>
                      <a:endParaRPr lang="en-US" sz="1100"/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Lack of personalization</a:t>
                      </a:r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No support system post-prediction</a:t>
                      </a:r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Generic models lack Indian-context adaptability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 marL="202692" indent="-101346" lvl="1">
                        <a:lnSpc>
                          <a:spcPts val="188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 Uses ensemble DL models to reduce overfitting</a:t>
                      </a:r>
                      <a:endParaRPr lang="en-US" sz="1100"/>
                    </a:p>
                    <a:p>
                      <a:pPr algn="just" marL="202692" indent="-101346" lvl="1">
                        <a:lnSpc>
                          <a:spcPts val="1889"/>
                        </a:lnSpc>
                        <a:buFont typeface="Arial"/>
                        <a:buChar char="•"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 Framework is tailored for Indian women using contextual health variables</a:t>
                      </a:r>
                    </a:p>
                    <a:p>
                      <a:pPr algn="just" marL="202692" indent="-101346" lvl="1">
                        <a:lnSpc>
                          <a:spcPts val="1889"/>
                        </a:lnSpc>
                        <a:buFont typeface="Arial"/>
                        <a:buChar char="•"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 Adds a personal health support layer after prediction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220201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5. Deep-learning models for image-based gynecological cancer diagnosis: a systematic review and meta-analysis (2024)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Reviewed 48 studies on DL-based diagnosis of cervical, ovarian, endometrial, vulvar, and vaginal cancers.</a:t>
                      </a:r>
                      <a:endParaRPr lang="en-US" sz="1100"/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Identified CNN-based models like ResNet, VGGNet, UNet as most commonly used.</a:t>
                      </a:r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DL methods outperformed ML in sensitivity (DL: 89.4%, ML: 34.6%).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889"/>
                        </a:lnSpc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High heterogeneity in data sources, image modalities, and model validation.</a:t>
                      </a:r>
                      <a:endParaRPr lang="en-US" sz="1100"/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Limited real-world deployment or comparison with human experts.</a:t>
                      </a:r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Focused only on diagnosis — no post-diagnosis support or personalization.</a:t>
                      </a:r>
                    </a:p>
                    <a:p>
                      <a:pPr algn="l">
                        <a:lnSpc>
                          <a:spcPts val="1889"/>
                        </a:lnSpc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• Lack of localization for specific populations like Indian women.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 marL="202692" indent="-101346" lvl="1">
                        <a:lnSpc>
                          <a:spcPts val="188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Focuses on Indian women’s healthcare: bridging technology with local accessibility.</a:t>
                      </a:r>
                      <a:endParaRPr lang="en-US" sz="1100"/>
                    </a:p>
                    <a:p>
                      <a:pPr algn="just" marL="202692" indent="-101346" lvl="1">
                        <a:lnSpc>
                          <a:spcPts val="1889"/>
                        </a:lnSpc>
                        <a:buFont typeface="Arial"/>
                        <a:buChar char="•"/>
                      </a:pPr>
                      <a:r>
                        <a:rPr lang="en-US" sz="1574">
                          <a:solidFill>
                            <a:srgbClr val="000000"/>
                          </a:solidFill>
                          <a:latin typeface="Calibri (MS)"/>
                          <a:ea typeface="Calibri (MS)"/>
                          <a:cs typeface="Calibri (MS)"/>
                          <a:sym typeface="Calibri (MS)"/>
                        </a:rPr>
                        <a:t> Offers end-to-end solution: from detection ➝ to personalized care and wellness.</a:t>
                      </a:r>
                    </a:p>
                  </a:txBody>
                  <a:tcPr marL="91440" marR="91440" marT="91440" marB="91440" anchor="ctr">
                    <a:lnL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669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86488" y="806734"/>
            <a:ext cx="4886325" cy="67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Problem Statement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5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786188" y="2321719"/>
            <a:ext cx="11287125" cy="6963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Cervical cancer remains a leading cause of death among Indian women due to delayed diagnosis caused by limited awareness and healthcare access. Manual examination of cervical cell images is time-consuming, inconsistent, and error-prone due to subtle morphological differences between cell types.</a:t>
            </a:r>
          </a:p>
          <a:p>
            <a:pPr algn="just">
              <a:lnSpc>
                <a:spcPts val="3600"/>
              </a:lnSpc>
            </a:pPr>
          </a:p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address this, we aim to develop an automated, </a:t>
            </a:r>
            <a:r>
              <a:rPr lang="en-US" b="true" sz="3000" i="true">
                <a:solidFill>
                  <a:srgbClr val="1F497D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deep learning-based system using CNN models 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like InceptionV3, ResNet, and Xception for accurate classification of cervical cells. By ensuring consistency and enabling early detection, the system supports doctors in making faster and more reliable diagnoses. </a:t>
            </a:r>
          </a:p>
          <a:p>
            <a:pPr algn="just">
              <a:lnSpc>
                <a:spcPts val="3600"/>
              </a:lnSpc>
            </a:pPr>
          </a:p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Additionally, we integrate </a:t>
            </a:r>
            <a:r>
              <a:rPr lang="en-US" b="true" sz="3000" i="true">
                <a:solidFill>
                  <a:srgbClr val="1F497D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Generative AI</a:t>
            </a: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provide personalized health suggestions, including exercise plans, AI-generated diet charts, and location-based gynecologist recommendations.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514814" y="765274"/>
            <a:ext cx="4686871" cy="675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Research Objectives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6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429000" y="2030967"/>
            <a:ext cx="10858500" cy="7525137"/>
            <a:chOff x="0" y="0"/>
            <a:chExt cx="10295467" cy="713494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295467" cy="7134944"/>
            </a:xfrm>
            <a:custGeom>
              <a:avLst/>
              <a:gdLst/>
              <a:ahLst/>
              <a:cxnLst/>
              <a:rect r="r" b="b" t="t" l="l"/>
              <a:pathLst>
                <a:path h="7134944" w="10295467">
                  <a:moveTo>
                    <a:pt x="0" y="0"/>
                  </a:moveTo>
                  <a:lnTo>
                    <a:pt x="10295467" y="0"/>
                  </a:lnTo>
                  <a:lnTo>
                    <a:pt x="10295467" y="7134944"/>
                  </a:lnTo>
                  <a:lnTo>
                    <a:pt x="0" y="71349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0295467" cy="716352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just" marL="386080" indent="-193040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 collect a diverse and representative dataset of cervical cell images and patient records, focusing on the Indian demographic context.</a:t>
              </a:r>
            </a:p>
            <a:p>
              <a:pPr algn="just" marL="386080" indent="-193040" lvl="1">
                <a:lnSpc>
                  <a:spcPts val="3600"/>
                </a:lnSpc>
              </a:pPr>
            </a:p>
            <a:p>
              <a:pPr algn="just" marL="386080" indent="-193040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 apply preprocessing techniques such as normalization, augmentation, and noise reduction to improve image input quality.</a:t>
              </a:r>
            </a:p>
            <a:p>
              <a:pPr algn="just" marL="386080" indent="-193040" lvl="1">
                <a:lnSpc>
                  <a:spcPts val="3600"/>
                </a:lnSpc>
              </a:pPr>
            </a:p>
            <a:p>
              <a:pPr algn="just" marL="386080" indent="-193040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 train multiple CNN models (InceptionV3, ResNet, Xception) and select the best-performing model based on accuracy and robustness.</a:t>
              </a:r>
            </a:p>
            <a:p>
              <a:pPr algn="just" marL="386080" indent="-193040" lvl="1">
                <a:lnSpc>
                  <a:spcPts val="3600"/>
                </a:lnSpc>
              </a:pPr>
            </a:p>
            <a:p>
              <a:pPr algn="just" marL="386080" indent="-193040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 test the selected deep learning model using validation and test sets for generalization and reliability.</a:t>
              </a:r>
            </a:p>
            <a:p>
              <a:pPr algn="just" marL="386080" indent="-193040" lvl="1">
                <a:lnSpc>
                  <a:spcPts val="3600"/>
                </a:lnSpc>
              </a:pPr>
            </a:p>
            <a:p>
              <a:pPr algn="just" marL="386080" indent="-193040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To integrate a GenAI-based recommendation system that provides personalized guidance on exercise, diet, and nearby gynecologists based on prediction results.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71436" y="182534"/>
            <a:ext cx="6745126" cy="675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Finalized Proposed Solution 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7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686300" y="888999"/>
            <a:ext cx="9144000" cy="9397999"/>
            <a:chOff x="0" y="0"/>
            <a:chExt cx="8669867" cy="89106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669909" cy="8910701"/>
            </a:xfrm>
            <a:custGeom>
              <a:avLst/>
              <a:gdLst/>
              <a:ahLst/>
              <a:cxnLst/>
              <a:rect r="r" b="b" t="t" l="l"/>
              <a:pathLst>
                <a:path h="8910701" w="8669909">
                  <a:moveTo>
                    <a:pt x="0" y="0"/>
                  </a:moveTo>
                  <a:lnTo>
                    <a:pt x="8669909" y="0"/>
                  </a:lnTo>
                  <a:lnTo>
                    <a:pt x="8669909" y="8910701"/>
                  </a:lnTo>
                  <a:lnTo>
                    <a:pt x="0" y="89107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972" r="0" b="-22972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586538" y="552827"/>
            <a:ext cx="5114925" cy="67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Detailed Methodology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8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014788" y="2207419"/>
            <a:ext cx="10829925" cy="6963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Acquisition – Cervical cell images from Kaggle &amp; Indian context datasets.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Preprocessing – Normalization, noise reduction, augmentation, resizing.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Training – InceptionV3, ResNet, Xception architectures compared.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Selection – Highest accuracy model chosen for final system.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Evaluation – Confusion matrix, precision, recall, F1-score.</a:t>
            </a:r>
          </a:p>
          <a:p>
            <a:pPr algn="just" marL="386080" indent="-193040" lvl="1">
              <a:lnSpc>
                <a:spcPts val="3600"/>
              </a:lnSpc>
            </a:pPr>
          </a:p>
          <a:p>
            <a:pPr algn="just" marL="386080" indent="-19304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GenAI Integration – Personalized lifestyle and medical guidance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586538" y="552827"/>
            <a:ext cx="5114925" cy="675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4199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Detailed Methodology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300" y="85497"/>
            <a:ext cx="1485900" cy="1629003"/>
            <a:chOff x="0" y="0"/>
            <a:chExt cx="1408853" cy="1544536"/>
          </a:xfrm>
        </p:grpSpPr>
        <p:sp>
          <p:nvSpPr>
            <p:cNvPr name="Freeform 4" id="4" descr="SVECW_LOGO.PNG"/>
            <p:cNvSpPr/>
            <p:nvPr/>
          </p:nvSpPr>
          <p:spPr>
            <a:xfrm flipH="false" flipV="false" rot="0">
              <a:off x="0" y="0"/>
              <a:ext cx="1408811" cy="1544574"/>
            </a:xfrm>
            <a:custGeom>
              <a:avLst/>
              <a:gdLst/>
              <a:ahLst/>
              <a:cxnLst/>
              <a:rect r="r" b="b" t="t" l="l"/>
              <a:pathLst>
                <a:path h="1544574" w="1408811">
                  <a:moveTo>
                    <a:pt x="0" y="0"/>
                  </a:moveTo>
                  <a:lnTo>
                    <a:pt x="1408811" y="0"/>
                  </a:lnTo>
                  <a:lnTo>
                    <a:pt x="1408811" y="1544574"/>
                  </a:lnTo>
                  <a:lnTo>
                    <a:pt x="0" y="1544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274108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15800" y="9534525"/>
            <a:ext cx="3200400" cy="547688"/>
            <a:chOff x="0" y="0"/>
            <a:chExt cx="3034453" cy="5192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34453" cy="519289"/>
            </a:xfrm>
            <a:custGeom>
              <a:avLst/>
              <a:gdLst/>
              <a:ahLst/>
              <a:cxnLst/>
              <a:rect r="r" b="b" t="t" l="l"/>
              <a:pathLst>
                <a:path h="519289" w="3034453">
                  <a:moveTo>
                    <a:pt x="0" y="0"/>
                  </a:moveTo>
                  <a:lnTo>
                    <a:pt x="3034453" y="0"/>
                  </a:lnTo>
                  <a:lnTo>
                    <a:pt x="3034453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034453" cy="5573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59"/>
                </a:lnSpc>
              </a:pPr>
              <a:r>
                <a:rPr lang="en-US" sz="1799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9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771900" y="2171700"/>
            <a:ext cx="10858500" cy="7362825"/>
            <a:chOff x="0" y="0"/>
            <a:chExt cx="10295467" cy="698104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295509" cy="6981063"/>
            </a:xfrm>
            <a:custGeom>
              <a:avLst/>
              <a:gdLst/>
              <a:ahLst/>
              <a:cxnLst/>
              <a:rect r="r" b="b" t="t" l="l"/>
              <a:pathLst>
                <a:path h="6981063" w="10295509">
                  <a:moveTo>
                    <a:pt x="0" y="0"/>
                  </a:moveTo>
                  <a:lnTo>
                    <a:pt x="10295509" y="0"/>
                  </a:lnTo>
                  <a:lnTo>
                    <a:pt x="10295509" y="6981063"/>
                  </a:lnTo>
                  <a:lnTo>
                    <a:pt x="0" y="69810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825" r="0" b="-825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DAG6sth3UjM</dc:identifier>
  <dcterms:modified xsi:type="dcterms:W3CDTF">2011-08-01T06:04:30Z</dcterms:modified>
  <cp:revision>1</cp:revision>
  <dc:title>Major Project Review final PPT</dc:title>
</cp:coreProperties>
</file>

<file path=docProps/thumbnail.jpeg>
</file>